
<file path=[Content_Types].xml><?xml version="1.0" encoding="utf-8"?>
<Types xmlns="http://schemas.openxmlformats.org/package/2006/content-types">
  <Default Extension="bin" ContentType="image/jpeg"/>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9"/>
  </p:notesMasterIdLst>
  <p:sldIdLst>
    <p:sldId id="258" r:id="rId2"/>
    <p:sldId id="265" r:id="rId3"/>
    <p:sldId id="266" r:id="rId4"/>
    <p:sldId id="267" r:id="rId5"/>
    <p:sldId id="268" r:id="rId6"/>
    <p:sldId id="269" r:id="rId7"/>
    <p:sldId id="270"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71" autoAdjust="0"/>
    <p:restoredTop sz="85696" autoAdjust="0"/>
  </p:normalViewPr>
  <p:slideViewPr>
    <p:cSldViewPr snapToGrid="0">
      <p:cViewPr varScale="1">
        <p:scale>
          <a:sx n="57" d="100"/>
          <a:sy n="57" d="100"/>
        </p:scale>
        <p:origin x="828"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C20BB3-3CCB-4FE5-991B-82F6BCB48AF3}" type="datetimeFigureOut">
              <a:rPr lang="en-US" smtClean="0"/>
              <a:t>3/31/2020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746DE6-3336-457D-A091-FA20AC1C536E}" type="slidenum">
              <a:rPr lang="en-US" smtClean="0"/>
              <a:t>‹#›</a:t>
            </a:fld>
            <a:endParaRPr lang="en-US"/>
          </a:p>
        </p:txBody>
      </p:sp>
    </p:spTree>
    <p:extLst>
      <p:ext uri="{BB962C8B-B14F-4D97-AF65-F5344CB8AC3E}">
        <p14:creationId xmlns:p14="http://schemas.microsoft.com/office/powerpoint/2010/main" val="15927785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2</a:t>
            </a:fld>
            <a:endParaRPr lang="en-US"/>
          </a:p>
        </p:txBody>
      </p:sp>
    </p:spTree>
    <p:extLst>
      <p:ext uri="{BB962C8B-B14F-4D97-AF65-F5344CB8AC3E}">
        <p14:creationId xmlns:p14="http://schemas.microsoft.com/office/powerpoint/2010/main" val="890169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1C12D574-25AB-4ED9-A06D-4279CBFE7127}" type="datetimeFigureOut">
              <a:rPr lang="en-US" smtClean="0"/>
              <a:t>3/31/2020</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77FBE95E-9360-4856-B5BA-33A9034977AE}" type="slidenum">
              <a:rPr lang="en-US" smtClean="0"/>
              <a:t>‹#›</a:t>
            </a:fld>
            <a:endParaRPr lang="en-US"/>
          </a:p>
        </p:txBody>
      </p:sp>
      <p:cxnSp>
        <p:nvCxnSpPr>
          <p:cNvPr id="15" name="Straight Connector 14"/>
          <p:cNvCxnSpPr/>
          <p:nvPr/>
        </p:nvCxnSpPr>
        <p:spPr>
          <a:xfrm>
            <a:off x="2692399" y="3522131"/>
            <a:ext cx="681566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76362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C12D574-25AB-4ED9-A06D-4279CBFE7127}" type="datetimeFigureOut">
              <a:rPr lang="en-US" smtClean="0"/>
              <a:t>3/31/2020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FBE95E-9360-4856-B5BA-33A9034977AE}" type="slidenum">
              <a:rPr lang="en-US" smtClean="0"/>
              <a:t>‹#›</a:t>
            </a:fld>
            <a:endParaRPr lang="en-US"/>
          </a:p>
        </p:txBody>
      </p:sp>
    </p:spTree>
    <p:extLst>
      <p:ext uri="{BB962C8B-B14F-4D97-AF65-F5344CB8AC3E}">
        <p14:creationId xmlns:p14="http://schemas.microsoft.com/office/powerpoint/2010/main" val="3518798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C12D574-25AB-4ED9-A06D-4279CBFE7127}" type="datetimeFigureOut">
              <a:rPr lang="en-US" smtClean="0"/>
              <a:t>3/31/2020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FBE95E-9360-4856-B5BA-33A9034977AE}" type="slidenum">
              <a:rPr lang="en-US" smtClean="0"/>
              <a:t>‹#›</a:t>
            </a:fld>
            <a:endParaRPr lang="en-US"/>
          </a:p>
        </p:txBody>
      </p:sp>
      <p:cxnSp>
        <p:nvCxnSpPr>
          <p:cNvPr id="15" name="Straight Connector 14"/>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503799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C12D574-25AB-4ED9-A06D-4279CBFE7127}" type="datetimeFigureOut">
              <a:rPr lang="en-US" smtClean="0"/>
              <a:t>3/31/2020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FBE95E-9360-4856-B5BA-33A9034977AE}"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875311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C12D574-25AB-4ED9-A06D-4279CBFE7127}" type="datetimeFigureOut">
              <a:rPr lang="en-US" smtClean="0"/>
              <a:t>3/31/2020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FBE95E-9360-4856-B5BA-33A9034977AE}" type="slidenum">
              <a:rPr lang="en-US" smtClean="0"/>
              <a:t>‹#›</a:t>
            </a:fld>
            <a:endParaRPr lang="en-US"/>
          </a:p>
        </p:txBody>
      </p:sp>
    </p:spTree>
    <p:extLst>
      <p:ext uri="{BB962C8B-B14F-4D97-AF65-F5344CB8AC3E}">
        <p14:creationId xmlns:p14="http://schemas.microsoft.com/office/powerpoint/2010/main" val="16422719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C12D574-25AB-4ED9-A06D-4279CBFE7127}" type="datetimeFigureOut">
              <a:rPr lang="en-US" smtClean="0"/>
              <a:t>3/31/2020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FBE95E-9360-4856-B5BA-33A9034977AE}"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278890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C12D574-25AB-4ED9-A06D-4279CBFE7127}" type="datetimeFigureOut">
              <a:rPr lang="en-US" smtClean="0"/>
              <a:t>3/31/2020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FBE95E-9360-4856-B5BA-33A9034977AE}" type="slidenum">
              <a:rPr lang="en-US" smtClean="0"/>
              <a:t>‹#›</a:t>
            </a:fld>
            <a:endParaRPr lang="en-US"/>
          </a:p>
        </p:txBody>
      </p:sp>
      <p:cxnSp>
        <p:nvCxnSpPr>
          <p:cNvPr id="15" name="Straight Connector 14"/>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677106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C12D574-25AB-4ED9-A06D-4279CBFE7127}" type="datetimeFigureOut">
              <a:rPr lang="en-US" smtClean="0"/>
              <a:t>3/31/2020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FBE95E-9360-4856-B5BA-33A9034977AE}" type="slidenum">
              <a:rPr lang="en-US" smtClean="0"/>
              <a:t>‹#›</a:t>
            </a:fld>
            <a:endParaRPr lang="en-US"/>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080129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C12D574-25AB-4ED9-A06D-4279CBFE7127}" type="datetimeFigureOut">
              <a:rPr lang="en-US" smtClean="0"/>
              <a:t>3/31/2020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FBE95E-9360-4856-B5BA-33A9034977AE}" type="slidenum">
              <a:rPr lang="en-US" smtClean="0"/>
              <a:t>‹#›</a:t>
            </a:fld>
            <a:endParaRPr lang="en-US"/>
          </a:p>
        </p:txBody>
      </p:sp>
      <p:cxnSp>
        <p:nvCxnSpPr>
          <p:cNvPr id="14" name="Straight Connector 13"/>
          <p:cNvCxnSpPr/>
          <p:nvPr/>
        </p:nvCxnSpPr>
        <p:spPr>
          <a:xfrm>
            <a:off x="8863890" y="990600"/>
            <a:ext cx="0" cy="487680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33499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C12D574-25AB-4ED9-A06D-4279CBFE7127}" type="datetimeFigureOut">
              <a:rPr lang="en-US" smtClean="0"/>
              <a:t>3/31/2020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FBE95E-9360-4856-B5BA-33A9034977AE}" type="slidenum">
              <a:rPr lang="en-US" smtClean="0"/>
              <a:t>‹#›</a:t>
            </a:fld>
            <a:endParaRPr lang="en-US"/>
          </a:p>
        </p:txBody>
      </p:sp>
    </p:spTree>
    <p:extLst>
      <p:ext uri="{BB962C8B-B14F-4D97-AF65-F5344CB8AC3E}">
        <p14:creationId xmlns:p14="http://schemas.microsoft.com/office/powerpoint/2010/main" val="86568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C12D574-25AB-4ED9-A06D-4279CBFE7127}" type="datetimeFigureOut">
              <a:rPr lang="en-US" smtClean="0"/>
              <a:t>3/31/2020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FBE95E-9360-4856-B5BA-33A9034977AE}" type="slidenum">
              <a:rPr lang="en-US" smtClean="0"/>
              <a:t>‹#›</a:t>
            </a:fld>
            <a:endParaRPr lang="en-US"/>
          </a:p>
        </p:txBody>
      </p:sp>
      <p:cxnSp>
        <p:nvCxnSpPr>
          <p:cNvPr id="16" name="Straight Connector 15"/>
          <p:cNvCxnSpPr/>
          <p:nvPr/>
        </p:nvCxnSpPr>
        <p:spPr>
          <a:xfrm>
            <a:off x="2012723" y="3710585"/>
            <a:ext cx="8163380"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562937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C12D574-25AB-4ED9-A06D-4279CBFE7127}" type="datetimeFigureOut">
              <a:rPr lang="en-US" smtClean="0"/>
              <a:t>3/31/2020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FBE95E-9360-4856-B5BA-33A9034977AE}" type="slidenum">
              <a:rPr lang="en-US" smtClean="0"/>
              <a:t>‹#›</a:t>
            </a:fld>
            <a:endParaRPr lang="en-US"/>
          </a:p>
        </p:txBody>
      </p:sp>
    </p:spTree>
    <p:extLst>
      <p:ext uri="{BB962C8B-B14F-4D97-AF65-F5344CB8AC3E}">
        <p14:creationId xmlns:p14="http://schemas.microsoft.com/office/powerpoint/2010/main" val="2392740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C12D574-25AB-4ED9-A06D-4279CBFE7127}" type="datetimeFigureOut">
              <a:rPr lang="en-US" smtClean="0"/>
              <a:t>3/31/2020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FBE95E-9360-4856-B5BA-33A9034977AE}" type="slidenum">
              <a:rPr lang="en-US" smtClean="0"/>
              <a:t>‹#›</a:t>
            </a:fld>
            <a:endParaRPr lang="en-US"/>
          </a:p>
        </p:txBody>
      </p:sp>
      <p:cxnSp>
        <p:nvCxnSpPr>
          <p:cNvPr id="18" name="Straight Connector 1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43422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C12D574-25AB-4ED9-A06D-4279CBFE7127}" type="datetimeFigureOut">
              <a:rPr lang="en-US" smtClean="0"/>
              <a:t>3/31/2020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FBE95E-9360-4856-B5BA-33A9034977AE}" type="slidenum">
              <a:rPr lang="en-US" smtClean="0"/>
              <a:t>‹#›</a:t>
            </a:fld>
            <a:endParaRPr lang="en-US"/>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589795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12D574-25AB-4ED9-A06D-4279CBFE7127}" type="datetimeFigureOut">
              <a:rPr lang="en-US" smtClean="0"/>
              <a:t>3/31/2020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FBE95E-9360-4856-B5BA-33A9034977AE}" type="slidenum">
              <a:rPr lang="en-US" smtClean="0"/>
              <a:t>‹#›</a:t>
            </a:fld>
            <a:endParaRPr lang="en-US"/>
          </a:p>
        </p:txBody>
      </p:sp>
    </p:spTree>
    <p:extLst>
      <p:ext uri="{BB962C8B-B14F-4D97-AF65-F5344CB8AC3E}">
        <p14:creationId xmlns:p14="http://schemas.microsoft.com/office/powerpoint/2010/main" val="31538892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C12D574-25AB-4ED9-A06D-4279CBFE7127}" type="datetimeFigureOut">
              <a:rPr lang="en-US" smtClean="0"/>
              <a:t>3/31/2020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FBE95E-9360-4856-B5BA-33A9034977AE}" type="slidenum">
              <a:rPr lang="en-US" smtClean="0"/>
              <a:t>‹#›</a:t>
            </a:fld>
            <a:endParaRPr lang="en-US"/>
          </a:p>
        </p:txBody>
      </p:sp>
      <p:cxnSp>
        <p:nvCxnSpPr>
          <p:cNvPr id="16" name="Straight Connector 15"/>
          <p:cNvCxnSpPr/>
          <p:nvPr/>
        </p:nvCxnSpPr>
        <p:spPr>
          <a:xfrm>
            <a:off x="1396169" y="2912533"/>
            <a:ext cx="35144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25942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C12D574-25AB-4ED9-A06D-4279CBFE7127}" type="datetimeFigureOut">
              <a:rPr lang="en-US" smtClean="0"/>
              <a:t>3/31/2020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FBE95E-9360-4856-B5BA-33A9034977AE}" type="slidenum">
              <a:rPr lang="en-US" smtClean="0"/>
              <a:t>‹#›</a:t>
            </a:fld>
            <a:endParaRPr lang="en-US"/>
          </a:p>
        </p:txBody>
      </p:sp>
    </p:spTree>
    <p:extLst>
      <p:ext uri="{BB962C8B-B14F-4D97-AF65-F5344CB8AC3E}">
        <p14:creationId xmlns:p14="http://schemas.microsoft.com/office/powerpoint/2010/main" val="1746074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C12D574-25AB-4ED9-A06D-4279CBFE7127}" type="datetimeFigureOut">
              <a:rPr lang="en-US" smtClean="0"/>
              <a:t>3/31/2020</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7FBE95E-9360-4856-B5BA-33A9034977AE}" type="slidenum">
              <a:rPr lang="en-US" smtClean="0"/>
              <a:t>‹#›</a:t>
            </a:fld>
            <a:endParaRPr lang="en-US"/>
          </a:p>
        </p:txBody>
      </p:sp>
    </p:spTree>
    <p:extLst>
      <p:ext uri="{BB962C8B-B14F-4D97-AF65-F5344CB8AC3E}">
        <p14:creationId xmlns:p14="http://schemas.microsoft.com/office/powerpoint/2010/main" val="121074863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bin"/></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441B39E-9CEC-491F-9A5D-487DED644F3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7995402" y="1877743"/>
            <a:ext cx="3079006" cy="2345264"/>
          </a:xfrm>
        </p:spPr>
        <p:txBody>
          <a:bodyPr>
            <a:noAutofit/>
          </a:bodyPr>
          <a:lstStyle/>
          <a:p>
            <a:r>
              <a:rPr lang="en-US" sz="3600" b="1" dirty="0"/>
              <a:t>Historical Background of Community Development</a:t>
            </a:r>
            <a:r>
              <a:rPr lang="en-US" sz="3600" dirty="0"/>
              <a:t> </a:t>
            </a:r>
          </a:p>
        </p:txBody>
      </p:sp>
      <p:sp>
        <p:nvSpPr>
          <p:cNvPr id="13" name="Rectangle 12">
            <a:extLst>
              <a:ext uri="{FF2B5EF4-FFF2-40B4-BE49-F238E27FC236}">
                <a16:creationId xmlns:a16="http://schemas.microsoft.com/office/drawing/2014/main" id="{15572A79-1801-44EB-BDC2-BAEE6B473D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2644" y="1092200"/>
            <a:ext cx="6432130" cy="4515104"/>
          </a:xfrm>
          <a:prstGeom prst="rect">
            <a:avLst/>
          </a:prstGeom>
          <a:solidFill>
            <a:schemeClr val="bg1"/>
          </a:solidFill>
          <a:ln w="57150" cmpd="thickThin">
            <a:solidFill>
              <a:schemeClr val="tx1">
                <a:lumMod val="50000"/>
                <a:lumOff val="50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Germanna Community College held its Spring Commencement Exercise at the Anderson Center at the University of Mary Washington in Fredericksburg, Va. on on Thursday afternoon, May 12, 2016. (Photo by Robert A. Marti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12683" y="1426031"/>
            <a:ext cx="5784083" cy="3827134"/>
          </a:xfrm>
          <a:prstGeom prst="rect">
            <a:avLst/>
          </a:prstGeom>
        </p:spPr>
      </p:pic>
      <p:cxnSp>
        <p:nvCxnSpPr>
          <p:cNvPr id="15" name="Straight Connector 14">
            <a:extLst>
              <a:ext uri="{FF2B5EF4-FFF2-40B4-BE49-F238E27FC236}">
                <a16:creationId xmlns:a16="http://schemas.microsoft.com/office/drawing/2014/main" id="{7FD37111-10AC-4926-81AC-9AD3968FD1C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999431" y="3509772"/>
            <a:ext cx="3074977" cy="12359"/>
          </a:xfrm>
          <a:prstGeom prst="line">
            <a:avLst/>
          </a:prstGeom>
        </p:spPr>
        <p:style>
          <a:lnRef idx="2">
            <a:schemeClr val="accent1"/>
          </a:lnRef>
          <a:fillRef idx="0">
            <a:schemeClr val="accent1"/>
          </a:fillRef>
          <a:effectRef idx="1">
            <a:schemeClr val="accent1"/>
          </a:effectRef>
          <a:fontRef idx="minor">
            <a:schemeClr val="tx1"/>
          </a:fontRef>
        </p:style>
      </p:cxnSp>
      <p:pic>
        <p:nvPicPr>
          <p:cNvPr id="6" name="Picture 5">
            <a:extLst>
              <a:ext uri="{FF2B5EF4-FFF2-40B4-BE49-F238E27FC236}">
                <a16:creationId xmlns:a16="http://schemas.microsoft.com/office/drawing/2014/main" id="{81471374-3737-4489-B960-5166101B0674}"/>
              </a:ext>
            </a:extLst>
          </p:cNvPr>
          <p:cNvPicPr>
            <a:picLocks noChangeAspect="1"/>
          </p:cNvPicPr>
          <p:nvPr/>
        </p:nvPicPr>
        <p:blipFill>
          <a:blip r:embed="rId5"/>
          <a:stretch>
            <a:fillRect/>
          </a:stretch>
        </p:blipFill>
        <p:spPr>
          <a:xfrm>
            <a:off x="1099704" y="1092200"/>
            <a:ext cx="6425070" cy="4498859"/>
          </a:xfrm>
          <a:prstGeom prst="rect">
            <a:avLst/>
          </a:prstGeom>
        </p:spPr>
      </p:pic>
    </p:spTree>
    <p:extLst>
      <p:ext uri="{BB962C8B-B14F-4D97-AF65-F5344CB8AC3E}">
        <p14:creationId xmlns:p14="http://schemas.microsoft.com/office/powerpoint/2010/main" val="5735407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54ACC-C33F-4EFE-89A7-1F6FE06CC03C}"/>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1702B0D0-406F-42C4-BC81-44A2E00187E7}"/>
              </a:ext>
            </a:extLst>
          </p:cNvPr>
          <p:cNvSpPr>
            <a:spLocks noGrp="1"/>
          </p:cNvSpPr>
          <p:nvPr>
            <p:ph idx="1"/>
          </p:nvPr>
        </p:nvSpPr>
        <p:spPr/>
        <p:txBody>
          <a:bodyPr>
            <a:normAutofit fontScale="92500"/>
          </a:bodyPr>
          <a:lstStyle/>
          <a:p>
            <a:r>
              <a:rPr lang="en-US" b="1" dirty="0"/>
              <a:t>The concept of community development has undergone strong changes</a:t>
            </a:r>
            <a:br>
              <a:rPr lang="en-US" b="1" dirty="0"/>
            </a:br>
            <a:r>
              <a:rPr lang="en-US" b="1" dirty="0"/>
              <a:t>over the years since primitive society. These changes have been caused by</a:t>
            </a:r>
            <a:br>
              <a:rPr lang="en-US" b="1" dirty="0"/>
            </a:br>
            <a:r>
              <a:rPr lang="en-US" b="1" dirty="0"/>
              <a:t>the ever-changing needs and wants of communities. Let us look at how</a:t>
            </a:r>
            <a:br>
              <a:rPr lang="en-US" b="1" dirty="0"/>
            </a:br>
            <a:r>
              <a:rPr lang="en-US" b="1" dirty="0"/>
              <a:t>community development has evolved from the primitive and pre-industrial</a:t>
            </a:r>
            <a:br>
              <a:rPr lang="en-US" b="1" dirty="0"/>
            </a:br>
            <a:r>
              <a:rPr lang="en-US" b="1" dirty="0"/>
              <a:t>period right through to the modern society. </a:t>
            </a:r>
            <a:br>
              <a:rPr lang="en-US" b="1" dirty="0"/>
            </a:br>
            <a:endParaRPr lang="en-US" b="1" dirty="0"/>
          </a:p>
        </p:txBody>
      </p:sp>
      <p:pic>
        <p:nvPicPr>
          <p:cNvPr id="4" name="Picture 3">
            <a:extLst>
              <a:ext uri="{FF2B5EF4-FFF2-40B4-BE49-F238E27FC236}">
                <a16:creationId xmlns:a16="http://schemas.microsoft.com/office/drawing/2014/main" id="{4E596C6D-6652-41B3-872B-2EE87B6C4E8A}"/>
              </a:ext>
            </a:extLst>
          </p:cNvPr>
          <p:cNvPicPr>
            <a:picLocks noChangeAspect="1"/>
          </p:cNvPicPr>
          <p:nvPr/>
        </p:nvPicPr>
        <p:blipFill>
          <a:blip r:embed="rId3"/>
          <a:stretch>
            <a:fillRect/>
          </a:stretch>
        </p:blipFill>
        <p:spPr>
          <a:xfrm>
            <a:off x="8558212" y="4216400"/>
            <a:ext cx="2619375" cy="1743075"/>
          </a:xfrm>
          <a:prstGeom prst="rect">
            <a:avLst/>
          </a:prstGeom>
        </p:spPr>
      </p:pic>
    </p:spTree>
    <p:extLst>
      <p:ext uri="{BB962C8B-B14F-4D97-AF65-F5344CB8AC3E}">
        <p14:creationId xmlns:p14="http://schemas.microsoft.com/office/powerpoint/2010/main" val="22649138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D2252B-6F7E-4BCC-8C8C-2CDFF1BCFDA3}"/>
              </a:ext>
            </a:extLst>
          </p:cNvPr>
          <p:cNvSpPr>
            <a:spLocks noGrp="1"/>
          </p:cNvSpPr>
          <p:nvPr>
            <p:ph type="title"/>
          </p:nvPr>
        </p:nvSpPr>
        <p:spPr/>
        <p:txBody>
          <a:bodyPr>
            <a:normAutofit/>
          </a:bodyPr>
          <a:lstStyle/>
          <a:p>
            <a:r>
              <a:rPr lang="en-US" dirty="0"/>
              <a:t>Primitive Period </a:t>
            </a:r>
          </a:p>
        </p:txBody>
      </p:sp>
      <p:sp>
        <p:nvSpPr>
          <p:cNvPr id="3" name="Content Placeholder 2">
            <a:extLst>
              <a:ext uri="{FF2B5EF4-FFF2-40B4-BE49-F238E27FC236}">
                <a16:creationId xmlns:a16="http://schemas.microsoft.com/office/drawing/2014/main" id="{DA5C2C8B-957A-4CFB-A9A4-942E923CBA38}"/>
              </a:ext>
            </a:extLst>
          </p:cNvPr>
          <p:cNvSpPr>
            <a:spLocks noGrp="1"/>
          </p:cNvSpPr>
          <p:nvPr>
            <p:ph idx="1"/>
          </p:nvPr>
        </p:nvSpPr>
        <p:spPr/>
        <p:txBody>
          <a:bodyPr>
            <a:normAutofit fontScale="92500"/>
          </a:bodyPr>
          <a:lstStyle/>
          <a:p>
            <a:r>
              <a:rPr lang="en-US" b="1" dirty="0"/>
              <a:t>In the primitive period, the aim of community development was to protect</a:t>
            </a:r>
            <a:br>
              <a:rPr lang="en-US" b="1" dirty="0"/>
            </a:br>
            <a:r>
              <a:rPr lang="en-US" b="1" dirty="0"/>
              <a:t>communities from enemies or other communities. The first priority then</a:t>
            </a:r>
            <a:br>
              <a:rPr lang="en-US" b="1" dirty="0"/>
            </a:br>
            <a:r>
              <a:rPr lang="en-US" b="1" dirty="0"/>
              <a:t>was to establish a defense or a strategic plan for community protection.</a:t>
            </a:r>
            <a:br>
              <a:rPr lang="en-US" b="1" dirty="0"/>
            </a:br>
            <a:r>
              <a:rPr lang="en-US" b="1" dirty="0"/>
              <a:t>Customs, traditions were the major guiding factors in community development. A few people guided and took leadership for community development. The vast majority of members of the community were supporters of the leaders and managers who stood for community</a:t>
            </a:r>
            <a:br>
              <a:rPr lang="en-US" b="1" dirty="0"/>
            </a:br>
            <a:r>
              <a:rPr lang="en-US" b="1" dirty="0"/>
              <a:t>development. </a:t>
            </a:r>
          </a:p>
        </p:txBody>
      </p:sp>
    </p:spTree>
    <p:extLst>
      <p:ext uri="{BB962C8B-B14F-4D97-AF65-F5344CB8AC3E}">
        <p14:creationId xmlns:p14="http://schemas.microsoft.com/office/powerpoint/2010/main" val="40334677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F8DB4-9133-435C-B98E-F414D15C4E1E}"/>
              </a:ext>
            </a:extLst>
          </p:cNvPr>
          <p:cNvSpPr>
            <a:spLocks noGrp="1"/>
          </p:cNvSpPr>
          <p:nvPr>
            <p:ph type="title"/>
          </p:nvPr>
        </p:nvSpPr>
        <p:spPr/>
        <p:txBody>
          <a:bodyPr>
            <a:normAutofit/>
          </a:bodyPr>
          <a:lstStyle/>
          <a:p>
            <a:r>
              <a:rPr lang="en-US" dirty="0"/>
              <a:t>Pre-industrial Period </a:t>
            </a:r>
          </a:p>
        </p:txBody>
      </p:sp>
      <p:sp>
        <p:nvSpPr>
          <p:cNvPr id="3" name="Content Placeholder 2">
            <a:extLst>
              <a:ext uri="{FF2B5EF4-FFF2-40B4-BE49-F238E27FC236}">
                <a16:creationId xmlns:a16="http://schemas.microsoft.com/office/drawing/2014/main" id="{B5CF54D9-5DBB-47E7-9CF4-CC48D62D982E}"/>
              </a:ext>
            </a:extLst>
          </p:cNvPr>
          <p:cNvSpPr>
            <a:spLocks noGrp="1"/>
          </p:cNvSpPr>
          <p:nvPr>
            <p:ph idx="1"/>
          </p:nvPr>
        </p:nvSpPr>
        <p:spPr/>
        <p:txBody>
          <a:bodyPr/>
          <a:lstStyle/>
          <a:p>
            <a:r>
              <a:rPr lang="en-US" dirty="0"/>
              <a:t>During the pre-industrial period, communities mobilized resources for</a:t>
            </a:r>
            <a:br>
              <a:rPr lang="en-US" dirty="0"/>
            </a:br>
            <a:r>
              <a:rPr lang="en-US" dirty="0"/>
              <a:t>community development by capturing the resources of other communities. </a:t>
            </a:r>
            <a:br>
              <a:rPr lang="en-US" dirty="0"/>
            </a:br>
            <a:r>
              <a:rPr lang="en-US" dirty="0"/>
              <a:t>The main focus of community development was therefore, mainly</a:t>
            </a:r>
            <a:br>
              <a:rPr lang="en-US" dirty="0"/>
            </a:br>
            <a:r>
              <a:rPr lang="en-US" dirty="0"/>
              <a:t>for manpower development, self- defense and for conquering other</a:t>
            </a:r>
            <a:br>
              <a:rPr lang="en-US" dirty="0"/>
            </a:br>
            <a:r>
              <a:rPr lang="en-US" dirty="0"/>
              <a:t>communities for resource mobilization. </a:t>
            </a:r>
            <a:br>
              <a:rPr lang="en-US" dirty="0"/>
            </a:br>
            <a:endParaRPr lang="en-US" dirty="0"/>
          </a:p>
        </p:txBody>
      </p:sp>
    </p:spTree>
    <p:extLst>
      <p:ext uri="{BB962C8B-B14F-4D97-AF65-F5344CB8AC3E}">
        <p14:creationId xmlns:p14="http://schemas.microsoft.com/office/powerpoint/2010/main" val="39319238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85C97-ADCD-447C-A56C-7758BFC9782C}"/>
              </a:ext>
            </a:extLst>
          </p:cNvPr>
          <p:cNvSpPr>
            <a:spLocks noGrp="1"/>
          </p:cNvSpPr>
          <p:nvPr>
            <p:ph type="title"/>
          </p:nvPr>
        </p:nvSpPr>
        <p:spPr/>
        <p:txBody>
          <a:bodyPr>
            <a:normAutofit/>
          </a:bodyPr>
          <a:lstStyle/>
          <a:p>
            <a:r>
              <a:rPr lang="en-US" dirty="0"/>
              <a:t>Industrial Period </a:t>
            </a:r>
          </a:p>
        </p:txBody>
      </p:sp>
      <p:sp>
        <p:nvSpPr>
          <p:cNvPr id="3" name="Content Placeholder 2">
            <a:extLst>
              <a:ext uri="{FF2B5EF4-FFF2-40B4-BE49-F238E27FC236}">
                <a16:creationId xmlns:a16="http://schemas.microsoft.com/office/drawing/2014/main" id="{CD527612-9033-4A91-A052-7147CF391CA9}"/>
              </a:ext>
            </a:extLst>
          </p:cNvPr>
          <p:cNvSpPr>
            <a:spLocks noGrp="1"/>
          </p:cNvSpPr>
          <p:nvPr>
            <p:ph idx="1"/>
          </p:nvPr>
        </p:nvSpPr>
        <p:spPr/>
        <p:txBody>
          <a:bodyPr/>
          <a:lstStyle/>
          <a:p>
            <a:r>
              <a:rPr lang="en-US" dirty="0"/>
              <a:t>During this period, the main agenda for community development was</a:t>
            </a:r>
            <a:br>
              <a:rPr lang="en-US" dirty="0"/>
            </a:br>
            <a:r>
              <a:rPr lang="en-US" dirty="0"/>
              <a:t>infrastructural development and resources mobilization for industrial</a:t>
            </a:r>
            <a:br>
              <a:rPr lang="en-US" dirty="0"/>
            </a:br>
            <a:r>
              <a:rPr lang="en-US" dirty="0"/>
              <a:t>growth. The role of the manager in community development was identified</a:t>
            </a:r>
            <a:br>
              <a:rPr lang="en-US" dirty="0"/>
            </a:br>
            <a:r>
              <a:rPr lang="en-US" dirty="0"/>
              <a:t>during this period. However, environmental issues were not properly</a:t>
            </a:r>
            <a:br>
              <a:rPr lang="en-US" dirty="0"/>
            </a:br>
            <a:r>
              <a:rPr lang="en-US" dirty="0"/>
              <a:t>addressed. </a:t>
            </a:r>
            <a:br>
              <a:rPr lang="en-US" dirty="0"/>
            </a:br>
            <a:endParaRPr lang="en-US" dirty="0"/>
          </a:p>
        </p:txBody>
      </p:sp>
      <p:pic>
        <p:nvPicPr>
          <p:cNvPr id="4" name="Picture 3">
            <a:extLst>
              <a:ext uri="{FF2B5EF4-FFF2-40B4-BE49-F238E27FC236}">
                <a16:creationId xmlns:a16="http://schemas.microsoft.com/office/drawing/2014/main" id="{C9E7C08A-84AF-4FB5-A26D-70AB74E034BC}"/>
              </a:ext>
            </a:extLst>
          </p:cNvPr>
          <p:cNvPicPr>
            <a:picLocks noChangeAspect="1"/>
          </p:cNvPicPr>
          <p:nvPr/>
        </p:nvPicPr>
        <p:blipFill>
          <a:blip r:embed="rId2"/>
          <a:stretch>
            <a:fillRect/>
          </a:stretch>
        </p:blipFill>
        <p:spPr>
          <a:xfrm>
            <a:off x="3348016" y="4406900"/>
            <a:ext cx="5495966" cy="1468968"/>
          </a:xfrm>
          <a:prstGeom prst="rect">
            <a:avLst/>
          </a:prstGeom>
          <a:effectLst>
            <a:softEdge rad="317500"/>
          </a:effectLst>
        </p:spPr>
      </p:pic>
    </p:spTree>
    <p:extLst>
      <p:ext uri="{BB962C8B-B14F-4D97-AF65-F5344CB8AC3E}">
        <p14:creationId xmlns:p14="http://schemas.microsoft.com/office/powerpoint/2010/main" val="42466188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B44040-1F45-482E-A888-66B387D5C239}"/>
              </a:ext>
            </a:extLst>
          </p:cNvPr>
          <p:cNvSpPr>
            <a:spLocks noGrp="1"/>
          </p:cNvSpPr>
          <p:nvPr>
            <p:ph type="title"/>
          </p:nvPr>
        </p:nvSpPr>
        <p:spPr/>
        <p:txBody>
          <a:bodyPr>
            <a:normAutofit/>
          </a:bodyPr>
          <a:lstStyle/>
          <a:p>
            <a:r>
              <a:rPr lang="en-US" dirty="0"/>
              <a:t>Modern Society </a:t>
            </a:r>
          </a:p>
        </p:txBody>
      </p:sp>
      <p:sp>
        <p:nvSpPr>
          <p:cNvPr id="3" name="Content Placeholder 2">
            <a:extLst>
              <a:ext uri="{FF2B5EF4-FFF2-40B4-BE49-F238E27FC236}">
                <a16:creationId xmlns:a16="http://schemas.microsoft.com/office/drawing/2014/main" id="{3F7A1F55-C17A-4D08-BE0B-D2E203A013E2}"/>
              </a:ext>
            </a:extLst>
          </p:cNvPr>
          <p:cNvSpPr>
            <a:spLocks noGrp="1"/>
          </p:cNvSpPr>
          <p:nvPr>
            <p:ph idx="1"/>
          </p:nvPr>
        </p:nvSpPr>
        <p:spPr/>
        <p:txBody>
          <a:bodyPr/>
          <a:lstStyle/>
          <a:p>
            <a:r>
              <a:rPr lang="en-US" dirty="0"/>
              <a:t>In the modern society, the focus of community development is</a:t>
            </a:r>
            <a:br>
              <a:rPr lang="en-US" dirty="0"/>
            </a:br>
            <a:r>
              <a:rPr lang="en-US" dirty="0"/>
              <a:t>people and the positive elements in their social well-being. There is</a:t>
            </a:r>
            <a:br>
              <a:rPr lang="en-US" dirty="0"/>
            </a:br>
            <a:r>
              <a:rPr lang="en-US" dirty="0"/>
              <a:t>greater involvement and participation of people in the planning and</a:t>
            </a:r>
            <a:br>
              <a:rPr lang="en-US" dirty="0"/>
            </a:br>
            <a:r>
              <a:rPr lang="en-US" dirty="0"/>
              <a:t>implementation of community development </a:t>
            </a:r>
            <a:r>
              <a:rPr lang="en-US" dirty="0" err="1"/>
              <a:t>programmes</a:t>
            </a:r>
            <a:r>
              <a:rPr lang="en-US" dirty="0"/>
              <a:t>. Communities</a:t>
            </a:r>
            <a:br>
              <a:rPr lang="en-US" dirty="0"/>
            </a:br>
            <a:r>
              <a:rPr lang="en-US" dirty="0"/>
              <a:t>are also empowered to make the best use of available resources for</a:t>
            </a:r>
            <a:br>
              <a:rPr lang="en-US" dirty="0"/>
            </a:br>
            <a:r>
              <a:rPr lang="en-US" dirty="0"/>
              <a:t>community development. </a:t>
            </a:r>
            <a:br>
              <a:rPr lang="en-US" dirty="0"/>
            </a:br>
            <a:endParaRPr lang="en-US" dirty="0"/>
          </a:p>
        </p:txBody>
      </p:sp>
    </p:spTree>
    <p:extLst>
      <p:ext uri="{BB962C8B-B14F-4D97-AF65-F5344CB8AC3E}">
        <p14:creationId xmlns:p14="http://schemas.microsoft.com/office/powerpoint/2010/main" val="23369042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87318BA-5D05-4AE5-8C89-0019EE462B83}"/>
              </a:ext>
            </a:extLst>
          </p:cNvPr>
          <p:cNvPicPr>
            <a:picLocks noChangeAspect="1"/>
          </p:cNvPicPr>
          <p:nvPr/>
        </p:nvPicPr>
        <p:blipFill>
          <a:blip r:embed="rId2"/>
          <a:stretch>
            <a:fillRect/>
          </a:stretch>
        </p:blipFill>
        <p:spPr>
          <a:xfrm>
            <a:off x="920750" y="580157"/>
            <a:ext cx="10433050" cy="5697686"/>
          </a:xfrm>
          <a:prstGeom prst="rect">
            <a:avLst/>
          </a:prstGeom>
        </p:spPr>
      </p:pic>
    </p:spTree>
    <p:extLst>
      <p:ext uri="{BB962C8B-B14F-4D97-AF65-F5344CB8AC3E}">
        <p14:creationId xmlns:p14="http://schemas.microsoft.com/office/powerpoint/2010/main" val="136189187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D9B247"/>
      </a:accent1>
      <a:accent2>
        <a:srgbClr val="CC702D"/>
      </a:accent2>
      <a:accent3>
        <a:srgbClr val="B53A31"/>
      </a:accent3>
      <a:accent4>
        <a:srgbClr val="815F56"/>
      </a:accent4>
      <a:accent5>
        <a:srgbClr val="AE9E7C"/>
      </a:accent5>
      <a:accent6>
        <a:srgbClr val="7B8865"/>
      </a:accent6>
      <a:hlink>
        <a:srgbClr val="BB7826"/>
      </a:hlink>
      <a:folHlink>
        <a:srgbClr val="CF9C5F"/>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E4E49EB0-FB00-41F5-9359-4843D783A2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Web7438</Template>
  <TotalTime>22</TotalTime>
  <Words>315</Words>
  <Application>Microsoft Office PowerPoint</Application>
  <PresentationFormat>Widescreen</PresentationFormat>
  <Paragraphs>12</Paragraphs>
  <Slides>7</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Garamond</vt:lpstr>
      <vt:lpstr>Organic</vt:lpstr>
      <vt:lpstr>Historical Background of Community Development </vt:lpstr>
      <vt:lpstr>INTRODUCTION</vt:lpstr>
      <vt:lpstr>Primitive Period </vt:lpstr>
      <vt:lpstr>Pre-industrial Period </vt:lpstr>
      <vt:lpstr>Industrial Period </vt:lpstr>
      <vt:lpstr>Modern Society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Historical Background of Community Development</dc:title>
  <dc:creator>hina kaynat</dc:creator>
  <cp:lastModifiedBy>hina kaynat</cp:lastModifiedBy>
  <cp:revision>4</cp:revision>
  <dcterms:created xsi:type="dcterms:W3CDTF">2019-11-05T19:11:08Z</dcterms:created>
  <dcterms:modified xsi:type="dcterms:W3CDTF">2020-03-31T17:02:11Z</dcterms:modified>
</cp:coreProperties>
</file>